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  <p:sldId id="260" r:id="rId3"/>
    <p:sldId id="279" r:id="rId4"/>
    <p:sldId id="261" r:id="rId5"/>
    <p:sldId id="262" r:id="rId6"/>
    <p:sldId id="257" r:id="rId7"/>
    <p:sldId id="258" r:id="rId8"/>
    <p:sldId id="259" r:id="rId9"/>
    <p:sldId id="263" r:id="rId10"/>
    <p:sldId id="264" r:id="rId11"/>
    <p:sldId id="267" r:id="rId12"/>
    <p:sldId id="265" r:id="rId13"/>
    <p:sldId id="266" r:id="rId14"/>
    <p:sldId id="268" r:id="rId15"/>
    <p:sldId id="269" r:id="rId16"/>
    <p:sldId id="282" r:id="rId17"/>
    <p:sldId id="283" r:id="rId18"/>
    <p:sldId id="270" r:id="rId19"/>
    <p:sldId id="272" r:id="rId20"/>
    <p:sldId id="273" r:id="rId21"/>
    <p:sldId id="271" r:id="rId22"/>
    <p:sldId id="274" r:id="rId23"/>
    <p:sldId id="280" r:id="rId24"/>
    <p:sldId id="284" r:id="rId25"/>
    <p:sldId id="281" r:id="rId26"/>
    <p:sldId id="285" r:id="rId27"/>
    <p:sldId id="276" r:id="rId28"/>
    <p:sldId id="275" r:id="rId29"/>
    <p:sldId id="277" r:id="rId30"/>
    <p:sldId id="278" r:id="rId31"/>
    <p:sldId id="286" r:id="rId32"/>
    <p:sldId id="287" r:id="rId3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BEEACD0-055F-46A0-937C-C7A320938217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D0B2DC-F68F-47DD-8686-D93BA131CEAB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ACD0-055F-46A0-937C-C7A320938217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B2DC-F68F-47DD-8686-D93BA131CEA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BEEACD0-055F-46A0-937C-C7A320938217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Rechthoe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3D0B2DC-F68F-47DD-8686-D93BA131CEAB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ACD0-055F-46A0-937C-C7A320938217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D0B2DC-F68F-47DD-8686-D93BA131CEA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Rechthoe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ACD0-055F-46A0-937C-C7A320938217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3D0B2DC-F68F-47DD-8686-D93BA131CEAB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BEEACD0-055F-46A0-937C-C7A320938217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3D0B2DC-F68F-47DD-8686-D93BA131CEA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BEEACD0-055F-46A0-937C-C7A320938217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3D0B2DC-F68F-47DD-8686-D93BA131CEAB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ACD0-055F-46A0-937C-C7A320938217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D0B2DC-F68F-47DD-8686-D93BA131CEA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ACD0-055F-46A0-937C-C7A320938217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D0B2DC-F68F-47DD-8686-D93BA131CEA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ACD0-055F-46A0-937C-C7A320938217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D0B2DC-F68F-47DD-8686-D93BA131CEAB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Rechthoe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BEEACD0-055F-46A0-937C-C7A320938217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3D0B2DC-F68F-47DD-8686-D93BA131CEAB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BEEACD0-055F-46A0-937C-C7A320938217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hthoe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3D0B2DC-F68F-47DD-8686-D93BA131CEAB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ildklier.nl/schildklier/woordenlijst/28-strum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o.nl/afslag-umc-utrecht/16-03-2010/EO_10115666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63688" y="3501008"/>
            <a:ext cx="7075512" cy="1828800"/>
          </a:xfrm>
        </p:spPr>
        <p:txBody>
          <a:bodyPr/>
          <a:lstStyle/>
          <a:p>
            <a:r>
              <a:rPr lang="en-US" dirty="0" err="1" smtClean="0"/>
              <a:t>Schildklieraandoeningen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6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Afwijkingen</a:t>
            </a:r>
            <a:r>
              <a:rPr lang="en-US" dirty="0" smtClean="0"/>
              <a:t> in </a:t>
            </a:r>
            <a:r>
              <a:rPr lang="en-US" dirty="0" err="1" smtClean="0"/>
              <a:t>bloed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Hypothyreoïdie</a:t>
            </a:r>
          </a:p>
          <a:p>
            <a:pPr lvl="1"/>
            <a:r>
              <a:rPr lang="nl-NL" sz="3200" dirty="0" smtClean="0"/>
              <a:t>te weinig schildklierhormoon</a:t>
            </a:r>
          </a:p>
          <a:p>
            <a:pPr lvl="1"/>
            <a:r>
              <a:rPr lang="nl-NL" sz="3200" dirty="0" smtClean="0"/>
              <a:t>veel TSH</a:t>
            </a:r>
          </a:p>
          <a:p>
            <a:r>
              <a:rPr lang="nl-NL" sz="3600" dirty="0" smtClean="0"/>
              <a:t>Hyperthyreoïdie</a:t>
            </a:r>
          </a:p>
          <a:p>
            <a:pPr lvl="1"/>
            <a:r>
              <a:rPr lang="nl-NL" sz="3200" dirty="0" smtClean="0"/>
              <a:t>te veel schildklierhormoon</a:t>
            </a:r>
          </a:p>
          <a:p>
            <a:pPr lvl="1"/>
            <a:r>
              <a:rPr lang="nl-NL" sz="3200" dirty="0" smtClean="0"/>
              <a:t>weinig TSH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9951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Oorzaak</a:t>
            </a:r>
            <a:r>
              <a:rPr lang="en-US" dirty="0" smtClean="0"/>
              <a:t> </a:t>
            </a:r>
            <a:r>
              <a:rPr lang="en-US" dirty="0" err="1" smtClean="0"/>
              <a:t>schildklieraandoeningen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Auto-immuunziekte: oorzaak nog niet bekend Erfelijkheid, omgevingsfactoren, stress, virussen en vrouwelijke hormonen spelen een rol</a:t>
            </a:r>
          </a:p>
          <a:p>
            <a:r>
              <a:rPr lang="nl-NL" dirty="0" smtClean="0"/>
              <a:t>Vaker familieleden met schildklieraandoeningen of diabetes</a:t>
            </a:r>
          </a:p>
          <a:p>
            <a:r>
              <a:rPr lang="nl-NL" dirty="0" smtClean="0"/>
              <a:t>Komen meer voor bij vrouwen dan bij mannen</a:t>
            </a:r>
          </a:p>
          <a:p>
            <a:r>
              <a:rPr lang="nl-NL" dirty="0" smtClean="0"/>
              <a:t>Tijdens of na zwangerschap en in de overgang is er een toename van schildklieraandoeningen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9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Auto-</a:t>
            </a:r>
            <a:r>
              <a:rPr lang="en-US" dirty="0" err="1" smtClean="0"/>
              <a:t>immuun</a:t>
            </a:r>
            <a:r>
              <a:rPr lang="en-US" dirty="0" smtClean="0"/>
              <a:t>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We onderscheiden 2 soorten antistoffen: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u="sng" dirty="0" smtClean="0"/>
              <a:t>antistoffen tegen het schildklierweefsel </a:t>
            </a:r>
            <a:br>
              <a:rPr lang="nl-NL" u="sng" dirty="0" smtClean="0"/>
            </a:br>
            <a:r>
              <a:rPr lang="nl-NL" dirty="0" smtClean="0"/>
              <a:t>(anti-TPO en anti-Tg): veroorzaken een ontsteking en beschadigen schildklier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506929"/>
              </p:ext>
            </p:extLst>
          </p:nvPr>
        </p:nvGraphicFramePr>
        <p:xfrm>
          <a:off x="611560" y="3861048"/>
          <a:ext cx="8229600" cy="266128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nl-NL" dirty="0">
                          <a:effectLst/>
                        </a:rPr>
                        <a:t>Antistoffen (TPO en Tg) tegen schildklier</a:t>
                      </a:r>
                    </a:p>
                  </a:txBody>
                  <a:tcPr marL="47625" marR="95250" marT="47625" marB="190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>
                          <a:effectLst/>
                        </a:rPr>
                        <a:t>%</a:t>
                      </a:r>
                    </a:p>
                  </a:txBody>
                  <a:tcPr marL="47625" marR="95250" marT="47625" marB="190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nl-NL">
                          <a:effectLst/>
                        </a:rPr>
                        <a:t>ziekte van Hashimoto</a:t>
                      </a:r>
                    </a:p>
                  </a:txBody>
                  <a:tcPr marL="47625" marR="95250" marT="47625" marB="190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>
                          <a:effectLst/>
                        </a:rPr>
                        <a:t>99,9</a:t>
                      </a:r>
                    </a:p>
                  </a:txBody>
                  <a:tcPr marL="47625" marR="95250" marT="47625" marB="190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nl-NL" dirty="0">
                          <a:effectLst/>
                        </a:rPr>
                        <a:t>ziekte van Graves</a:t>
                      </a:r>
                    </a:p>
                  </a:txBody>
                  <a:tcPr marL="47625" marR="95250" marT="47625" marB="190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>
                          <a:effectLst/>
                        </a:rPr>
                        <a:t>75</a:t>
                      </a:r>
                    </a:p>
                  </a:txBody>
                  <a:tcPr marL="47625" marR="95250" marT="47625" marB="190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nl-NL" dirty="0">
                          <a:effectLst/>
                        </a:rPr>
                        <a:t>niet-toxisch </a:t>
                      </a:r>
                      <a:r>
                        <a:rPr lang="nl-NL" u="none" strike="noStrike" dirty="0">
                          <a:solidFill>
                            <a:srgbClr val="C09853"/>
                          </a:solidFill>
                          <a:effectLst/>
                          <a:hlinkClick r:id="rId2"/>
                        </a:rPr>
                        <a:t>struma</a:t>
                      </a:r>
                      <a:endParaRPr lang="nl-NL" dirty="0">
                        <a:effectLst/>
                      </a:endParaRPr>
                    </a:p>
                  </a:txBody>
                  <a:tcPr marL="47625" marR="95250" marT="47625" marB="190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>
                          <a:effectLst/>
                        </a:rPr>
                        <a:t>50</a:t>
                      </a:r>
                    </a:p>
                  </a:txBody>
                  <a:tcPr marL="47625" marR="95250" marT="47625" marB="190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nl-NL">
                          <a:effectLst/>
                        </a:rPr>
                        <a:t>schildkliercarcinoom</a:t>
                      </a:r>
                    </a:p>
                  </a:txBody>
                  <a:tcPr marL="47625" marR="95250" marT="47625" marB="190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>
                          <a:effectLst/>
                        </a:rPr>
                        <a:t>10</a:t>
                      </a:r>
                    </a:p>
                  </a:txBody>
                  <a:tcPr marL="47625" marR="95250" marT="47625" marB="190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nl-NL">
                          <a:effectLst/>
                        </a:rPr>
                        <a:t>ziekte van Quervain</a:t>
                      </a:r>
                    </a:p>
                  </a:txBody>
                  <a:tcPr marL="47625" marR="95250" marT="47625" marB="190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>
                          <a:effectLst/>
                        </a:rPr>
                        <a:t>10</a:t>
                      </a:r>
                    </a:p>
                  </a:txBody>
                  <a:tcPr marL="47625" marR="95250" marT="47625" marB="190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nl-NL">
                          <a:effectLst/>
                        </a:rPr>
                        <a:t>gezonde personen</a:t>
                      </a:r>
                    </a:p>
                    <a:p>
                      <a:pPr algn="l"/>
                      <a:r>
                        <a:rPr lang="nl-NL">
                          <a:effectLst/>
                        </a:rPr>
                        <a:t>(afhankelijk van leeftijd en geslacht)</a:t>
                      </a:r>
                    </a:p>
                  </a:txBody>
                  <a:tcPr marL="47625" marR="95250" marT="47625" marB="190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>
                          <a:effectLst/>
                        </a:rPr>
                        <a:t>0 – 30</a:t>
                      </a:r>
                    </a:p>
                  </a:txBody>
                  <a:tcPr marL="47625" marR="95250" marT="47625" marB="190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09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Auto-</a:t>
            </a:r>
            <a:r>
              <a:rPr lang="en-US" dirty="0" err="1" smtClean="0"/>
              <a:t>immuun</a:t>
            </a:r>
            <a:r>
              <a:rPr lang="en-US" dirty="0" smtClean="0"/>
              <a:t>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nl-NL" dirty="0" smtClean="0"/>
              <a:t>Vervolg antistoffen: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nl-NL" u="sng" dirty="0" smtClean="0"/>
              <a:t>antistoffen tegen de TSH-receptor</a:t>
            </a:r>
          </a:p>
          <a:p>
            <a:pPr marL="1371600" lvl="2" indent="-514350"/>
            <a:r>
              <a:rPr lang="nl-NL" dirty="0" smtClean="0"/>
              <a:t>Stimulerende antistoffen – ook wel TSI genoemd – doen TSH na: stimuleren schildklier om veel schildklierhormoon te maken</a:t>
            </a:r>
          </a:p>
          <a:p>
            <a:pPr marL="1371600" lvl="2" indent="-514350"/>
            <a:r>
              <a:rPr lang="nl-NL" dirty="0" smtClean="0"/>
              <a:t>Blokkerende antistoffen zorgen dat de TSH zijn werk niet kan doen: schildklier wordt niet gestimuleerd om hormoon te maken en verschrompelt (atrofie)</a:t>
            </a:r>
          </a:p>
          <a:p>
            <a:pPr marL="1371600" lvl="2" indent="-514350"/>
            <a:r>
              <a:rPr lang="nl-NL" dirty="0" smtClean="0"/>
              <a:t>Meeste patiënten met de ziekte van Graves hebben stimulerende antistoffen</a:t>
            </a:r>
          </a:p>
          <a:p>
            <a:pPr marL="1371600" lvl="2" indent="-514350"/>
            <a:r>
              <a:rPr lang="nl-NL" dirty="0" smtClean="0"/>
              <a:t>Blokkerende antistoffen worden wel gezien bij patiënten met hypothyreoïdie (= langzame schildklier)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988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Vormen</a:t>
            </a:r>
            <a:r>
              <a:rPr lang="en-US" dirty="0" smtClean="0"/>
              <a:t>/</a:t>
            </a:r>
            <a:r>
              <a:rPr lang="en-US" dirty="0" err="1" smtClean="0"/>
              <a:t>termen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Struma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Hypothyreoïdie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Hyperthyreoïdie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Thyreotoxische</a:t>
            </a:r>
            <a:r>
              <a:rPr lang="en-US" dirty="0" smtClean="0"/>
              <a:t> crisis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Thyreoiditis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Bijschildklierafwijkingen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Schildklierkanker</a:t>
            </a:r>
            <a:r>
              <a:rPr lang="en-US" dirty="0" smtClean="0"/>
              <a:t>:</a:t>
            </a:r>
          </a:p>
          <a:p>
            <a:pPr lvl="1"/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www.npo.nl/afslag-umc-utrecht/16-03-2010/EO_101156666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63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Struma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Zichtbare of tastbare vergroting van de schildklier:</a:t>
            </a:r>
          </a:p>
          <a:p>
            <a:pPr lvl="1"/>
            <a:r>
              <a:rPr lang="nl-NL" dirty="0" smtClean="0"/>
              <a:t>kan egaal (diffuus) of</a:t>
            </a:r>
          </a:p>
          <a:p>
            <a:pPr lvl="1"/>
            <a:r>
              <a:rPr lang="nl-NL" dirty="0" smtClean="0"/>
              <a:t>knobbelig (</a:t>
            </a:r>
            <a:r>
              <a:rPr lang="nl-NL" dirty="0" err="1" smtClean="0"/>
              <a:t>nodulair</a:t>
            </a:r>
            <a:r>
              <a:rPr lang="nl-NL" dirty="0" smtClean="0"/>
              <a:t>) zijn</a:t>
            </a:r>
          </a:p>
          <a:p>
            <a:pPr lvl="1"/>
            <a:r>
              <a:rPr lang="nl-NL" dirty="0" smtClean="0"/>
              <a:t>Met één knobbel = nodus, </a:t>
            </a:r>
            <a:endParaRPr lang="nl-NL" dirty="0"/>
          </a:p>
          <a:p>
            <a:pPr lvl="1"/>
            <a:r>
              <a:rPr lang="nl-NL" dirty="0" smtClean="0"/>
              <a:t>Meer knobbels = multinodulair.</a:t>
            </a:r>
          </a:p>
          <a:p>
            <a:r>
              <a:rPr lang="nl-NL" dirty="0" smtClean="0"/>
              <a:t>NL bij 10% van de jong volwassenen (geringe) krop gevonden</a:t>
            </a:r>
          </a:p>
          <a:p>
            <a:r>
              <a:rPr lang="nl-NL" dirty="0" smtClean="0"/>
              <a:t>Knobbel zonder symptomen is er bij 18% van gezonden</a:t>
            </a:r>
          </a:p>
          <a:p>
            <a:r>
              <a:rPr lang="nl-NL" dirty="0" smtClean="0"/>
              <a:t>Kan ontstaan door bv. puberteit, zwangerschap in combinatie met jodiumgebrek, emoties, jodiumtekort, </a:t>
            </a:r>
            <a:r>
              <a:rPr lang="nl-NL" dirty="0" err="1" smtClean="0"/>
              <a:t>strumagene</a:t>
            </a:r>
            <a:r>
              <a:rPr lang="nl-NL" dirty="0" smtClean="0"/>
              <a:t> stoffen zoals </a:t>
            </a:r>
            <a:r>
              <a:rPr lang="nl-NL" dirty="0" err="1" smtClean="0"/>
              <a:t>thiocyanaat</a:t>
            </a:r>
            <a:r>
              <a:rPr lang="nl-NL" dirty="0" smtClean="0"/>
              <a:t>, </a:t>
            </a:r>
            <a:r>
              <a:rPr lang="nl-NL" dirty="0" err="1" smtClean="0"/>
              <a:t>schildklierremmende</a:t>
            </a:r>
            <a:r>
              <a:rPr lang="nl-NL" dirty="0" smtClean="0"/>
              <a:t> middelen en lithium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2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Struma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nl-NL" dirty="0" smtClean="0"/>
          </a:p>
          <a:p>
            <a:r>
              <a:rPr lang="nl-NL" dirty="0" smtClean="0"/>
              <a:t>vergroting van de schildklier</a:t>
            </a:r>
          </a:p>
          <a:p>
            <a:pPr lvl="1"/>
            <a:r>
              <a:rPr lang="nl-NL" dirty="0" smtClean="0"/>
              <a:t>Kan ontstaan door tekort aan jodium. </a:t>
            </a:r>
            <a:endParaRPr lang="nl-NL" dirty="0"/>
          </a:p>
          <a:p>
            <a:pPr lvl="1"/>
            <a:r>
              <a:rPr lang="nl-NL" dirty="0" smtClean="0"/>
              <a:t>te weinig schildklierhormoon aangemaakt, hierdoor gaat de hypofyse de schildklier in hoge mate stimuleren </a:t>
            </a:r>
          </a:p>
          <a:p>
            <a:pPr lvl="2"/>
            <a:endParaRPr lang="nl-NL" dirty="0" smtClean="0">
              <a:sym typeface="Wingdings" pitchFamily="2" charset="2"/>
            </a:endParaRPr>
          </a:p>
          <a:p>
            <a:pPr lvl="2"/>
            <a:endParaRPr lang="nl-NL" dirty="0" smtClean="0">
              <a:sym typeface="Wingdings" pitchFamily="2" charset="2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004567" cy="40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5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7" y="404664"/>
            <a:ext cx="8089476" cy="562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5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b="1" dirty="0" err="1" smtClean="0"/>
              <a:t>Hypo</a:t>
            </a:r>
            <a:r>
              <a:rPr lang="en-US" dirty="0" err="1" smtClean="0"/>
              <a:t>thyreoïdie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Soorten 'trage schildklier‘:</a:t>
            </a:r>
          </a:p>
          <a:p>
            <a:pPr lvl="1"/>
            <a:r>
              <a:rPr lang="nl-NL" dirty="0" smtClean="0"/>
              <a:t>Meestal veroorzaakt door de ziekte van Hashimoto</a:t>
            </a:r>
          </a:p>
          <a:p>
            <a:pPr lvl="1"/>
            <a:r>
              <a:rPr lang="nl-NL" dirty="0" smtClean="0"/>
              <a:t>Minder vaak door:</a:t>
            </a:r>
          </a:p>
          <a:p>
            <a:pPr lvl="2"/>
            <a:r>
              <a:rPr lang="nl-NL" dirty="0" smtClean="0"/>
              <a:t>ziekte van Graves </a:t>
            </a:r>
          </a:p>
          <a:p>
            <a:pPr lvl="2"/>
            <a:r>
              <a:rPr lang="nl-NL" dirty="0" smtClean="0"/>
              <a:t>schildklierkanker</a:t>
            </a:r>
          </a:p>
          <a:p>
            <a:pPr lvl="2"/>
            <a:r>
              <a:rPr lang="nl-NL" dirty="0" smtClean="0"/>
              <a:t>Aangeboren hypothyreoïdie (CHT)</a:t>
            </a:r>
          </a:p>
          <a:p>
            <a:pPr lvl="2"/>
            <a:r>
              <a:rPr lang="nl-NL" dirty="0" smtClean="0"/>
              <a:t>Primaire hypothyreoïdie</a:t>
            </a:r>
          </a:p>
          <a:p>
            <a:pPr lvl="2"/>
            <a:r>
              <a:rPr lang="nl-NL" dirty="0" smtClean="0"/>
              <a:t>Primair myxoedeem (atrofie)</a:t>
            </a:r>
          </a:p>
          <a:p>
            <a:pPr lvl="2"/>
            <a:r>
              <a:rPr lang="nl-NL" dirty="0" smtClean="0"/>
              <a:t>Na (gedeeltelijke) chirurgische verwijdering van de schildklier</a:t>
            </a:r>
          </a:p>
          <a:p>
            <a:pPr lvl="2"/>
            <a:r>
              <a:rPr lang="nl-NL" dirty="0" smtClean="0"/>
              <a:t>Na behandeling met radioactief jodium</a:t>
            </a:r>
          </a:p>
          <a:p>
            <a:pPr lvl="2"/>
            <a:r>
              <a:rPr lang="nl-NL" dirty="0" smtClean="0"/>
              <a:t>Na </a:t>
            </a:r>
            <a:r>
              <a:rPr lang="nl-NL" dirty="0" err="1" smtClean="0"/>
              <a:t>halsbestraling</a:t>
            </a:r>
            <a:r>
              <a:rPr lang="nl-NL" dirty="0" smtClean="0"/>
              <a:t> voor andere aandoeningen dan de schildklier</a:t>
            </a:r>
          </a:p>
          <a:p>
            <a:pPr lvl="2"/>
            <a:r>
              <a:rPr lang="nl-NL" dirty="0" smtClean="0"/>
              <a:t>Na subacute </a:t>
            </a:r>
            <a:r>
              <a:rPr lang="nl-NL" dirty="0" err="1" smtClean="0"/>
              <a:t>thyreoïditis</a:t>
            </a:r>
            <a:r>
              <a:rPr lang="nl-NL" dirty="0" smtClean="0"/>
              <a:t> – ziekte van Quervain</a:t>
            </a:r>
          </a:p>
          <a:p>
            <a:pPr lvl="2"/>
            <a:r>
              <a:rPr lang="nl-NL" dirty="0" smtClean="0"/>
              <a:t>Stille of pijnloze </a:t>
            </a:r>
            <a:r>
              <a:rPr lang="nl-NL" dirty="0" err="1" smtClean="0"/>
              <a:t>thyreoïditis</a:t>
            </a:r>
            <a:endParaRPr lang="nl-NL" dirty="0" smtClean="0"/>
          </a:p>
          <a:p>
            <a:pPr lvl="2"/>
            <a:r>
              <a:rPr lang="nl-NL" dirty="0" smtClean="0"/>
              <a:t>Voorbijgaande hypothyreoïdie</a:t>
            </a:r>
          </a:p>
          <a:p>
            <a:pPr lvl="2"/>
            <a:r>
              <a:rPr lang="nl-NL" dirty="0" smtClean="0"/>
              <a:t>Subklinische hypothyreoïdie</a:t>
            </a:r>
          </a:p>
          <a:p>
            <a:pPr lvl="2"/>
            <a:r>
              <a:rPr lang="nl-NL" dirty="0" smtClean="0"/>
              <a:t>Centrale (secundaire en tertiaire) hypothyreoïdie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41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Lichamelijke </a:t>
            </a:r>
            <a:r>
              <a:rPr lang="en-US" b="1" dirty="0" err="1" smtClean="0"/>
              <a:t>Hypo</a:t>
            </a:r>
            <a:r>
              <a:rPr lang="en-US" dirty="0" err="1" smtClean="0"/>
              <a:t>thyreoïdie</a:t>
            </a:r>
            <a:r>
              <a:rPr lang="en-US" dirty="0" smtClean="0"/>
              <a:t> </a:t>
            </a:r>
            <a:r>
              <a:rPr lang="en-US" dirty="0" err="1" smtClean="0"/>
              <a:t>klachten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40000" lnSpcReduction="20000"/>
          </a:bodyPr>
          <a:lstStyle/>
          <a:p>
            <a:r>
              <a:rPr lang="nl-NL" sz="4200" dirty="0" smtClean="0"/>
              <a:t>Vermoeidheid</a:t>
            </a:r>
          </a:p>
          <a:p>
            <a:r>
              <a:rPr lang="nl-NL" sz="4200" dirty="0" smtClean="0"/>
              <a:t>Kouwelijkheid</a:t>
            </a:r>
          </a:p>
          <a:p>
            <a:r>
              <a:rPr lang="nl-NL" sz="4200" dirty="0" smtClean="0"/>
              <a:t>Droge, koude, bleekgele huid</a:t>
            </a:r>
          </a:p>
          <a:p>
            <a:r>
              <a:rPr lang="nl-NL" sz="4200" dirty="0" smtClean="0"/>
              <a:t>Traagheid in denken en handelen</a:t>
            </a:r>
          </a:p>
          <a:p>
            <a:r>
              <a:rPr lang="nl-NL" sz="4200" dirty="0" smtClean="0"/>
              <a:t>Langzame spraak</a:t>
            </a:r>
          </a:p>
          <a:p>
            <a:r>
              <a:rPr lang="nl-NL" sz="4200" dirty="0" smtClean="0"/>
              <a:t>Geheugenverlies (concentratiestoornissen)</a:t>
            </a:r>
          </a:p>
          <a:p>
            <a:r>
              <a:rPr lang="nl-NL" sz="4200" dirty="0" smtClean="0"/>
              <a:t>Psychische klachten zoals depressiviteit en apathie</a:t>
            </a:r>
          </a:p>
          <a:p>
            <a:r>
              <a:rPr lang="nl-NL" sz="4200" dirty="0" smtClean="0"/>
              <a:t>Myxoedeem (verdikte huid waarin je geen 'putjes' kan drukken, bv. rond de ogen en op de onderbenen)</a:t>
            </a:r>
          </a:p>
          <a:p>
            <a:r>
              <a:rPr lang="nl-NL" sz="4200" dirty="0" smtClean="0"/>
              <a:t>Spierzwakte</a:t>
            </a:r>
          </a:p>
          <a:p>
            <a:r>
              <a:rPr lang="nl-NL" sz="4200" dirty="0" smtClean="0"/>
              <a:t>Spierpijn en stijfheid, met name in armen, benen en heupen</a:t>
            </a:r>
          </a:p>
          <a:p>
            <a:r>
              <a:rPr lang="nl-NL" sz="4200" dirty="0" smtClean="0"/>
              <a:t>Gewrichtspijn</a:t>
            </a:r>
          </a:p>
          <a:p>
            <a:endParaRPr 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 fontScale="40000" lnSpcReduction="20000"/>
          </a:bodyPr>
          <a:lstStyle/>
          <a:p>
            <a:r>
              <a:rPr lang="nl-NL" sz="4200" dirty="0"/>
              <a:t>Carpale tunnelsyndroom: tintelingen in de handen</a:t>
            </a:r>
          </a:p>
          <a:p>
            <a:r>
              <a:rPr lang="nl-NL" sz="4200" dirty="0"/>
              <a:t>Hartklachten</a:t>
            </a:r>
          </a:p>
          <a:p>
            <a:r>
              <a:rPr lang="nl-NL" sz="4200" dirty="0"/>
              <a:t>Bros en uitvallend haar</a:t>
            </a:r>
          </a:p>
          <a:p>
            <a:r>
              <a:rPr lang="nl-NL" sz="4200" dirty="0"/>
              <a:t>Breekbare, brosse nagels</a:t>
            </a:r>
          </a:p>
          <a:p>
            <a:r>
              <a:rPr lang="nl-NL" sz="4200" dirty="0"/>
              <a:t>Wenkbrauwuitval</a:t>
            </a:r>
          </a:p>
          <a:p>
            <a:r>
              <a:rPr lang="nl-NL" sz="4200" dirty="0"/>
              <a:t>Gewichtstoename</a:t>
            </a:r>
          </a:p>
          <a:p>
            <a:r>
              <a:rPr lang="nl-NL" sz="4200" dirty="0"/>
              <a:t>Kortademigheid (</a:t>
            </a:r>
            <a:r>
              <a:rPr lang="nl-NL" sz="4200" dirty="0" smtClean="0"/>
              <a:t>opp. AH), </a:t>
            </a:r>
            <a:r>
              <a:rPr lang="nl-NL" sz="4200" dirty="0"/>
              <a:t>benauwdheid</a:t>
            </a:r>
          </a:p>
          <a:p>
            <a:r>
              <a:rPr lang="nl-NL" sz="4200" dirty="0"/>
              <a:t>Hese, krakende stem</a:t>
            </a:r>
          </a:p>
          <a:p>
            <a:r>
              <a:rPr lang="nl-NL" sz="4200" dirty="0"/>
              <a:t>Verstopping</a:t>
            </a:r>
          </a:p>
          <a:p>
            <a:r>
              <a:rPr lang="nl-NL" sz="4200" dirty="0"/>
              <a:t>Doofheid</a:t>
            </a:r>
          </a:p>
          <a:p>
            <a:r>
              <a:rPr lang="nl-NL" sz="4200" dirty="0"/>
              <a:t>Tinnitus</a:t>
            </a:r>
          </a:p>
          <a:p>
            <a:r>
              <a:rPr lang="nl-NL" sz="4200" dirty="0"/>
              <a:t>Oogklachten (Graves </a:t>
            </a:r>
            <a:r>
              <a:rPr lang="nl-NL" sz="4200" dirty="0" smtClean="0"/>
              <a:t>of </a:t>
            </a:r>
            <a:r>
              <a:rPr lang="nl-NL" sz="4200" dirty="0" err="1" smtClean="0"/>
              <a:t>talmopathie</a:t>
            </a:r>
            <a:r>
              <a:rPr lang="nl-NL" sz="4200" dirty="0" smtClean="0"/>
              <a:t> </a:t>
            </a:r>
            <a:r>
              <a:rPr lang="nl-NL" sz="4200" dirty="0"/>
              <a:t>bij (ca. 3%) ziekte van Hashimoto)</a:t>
            </a:r>
          </a:p>
          <a:p>
            <a:r>
              <a:rPr lang="nl-NL" sz="4200" dirty="0"/>
              <a:t>Heftige menstruaties</a:t>
            </a:r>
          </a:p>
          <a:p>
            <a:r>
              <a:rPr lang="nl-NL" sz="4200" dirty="0"/>
              <a:t>Psychosociale klachten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13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/>
              <a:t>Thyroïd stimulerend hormoon (TSH)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E000812-28B4-4DE0-99D1-13E6C4A6B3A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/>
              <a:t>Stimuleert groei en activiteit van de schildklier</a:t>
            </a:r>
          </a:p>
          <a:p>
            <a:r>
              <a:rPr lang="nl-NL"/>
              <a:t>Schildklier produceert T3 en T4 (jodiumhoudend)</a:t>
            </a:r>
          </a:p>
          <a:p>
            <a:pPr lvl="1"/>
            <a:r>
              <a:rPr lang="nl-NL"/>
              <a:t>Verhogen de basale stofwisseling en warmteproductie</a:t>
            </a:r>
          </a:p>
          <a:p>
            <a:pPr lvl="1"/>
            <a:r>
              <a:rPr lang="nl-NL"/>
              <a:t>Reguleren stofwisseling (koolhydraten, vetten en eiwitten)</a:t>
            </a:r>
          </a:p>
          <a:p>
            <a:pPr lvl="1"/>
            <a:r>
              <a:rPr lang="nl-NL"/>
              <a:t>Versterken effect van adrenaline en noradrenaline</a:t>
            </a:r>
          </a:p>
        </p:txBody>
      </p:sp>
    </p:spTree>
    <p:extLst>
      <p:ext uri="{BB962C8B-B14F-4D97-AF65-F5344CB8AC3E}">
        <p14:creationId xmlns:p14="http://schemas.microsoft.com/office/powerpoint/2010/main" val="30992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Psychische</a:t>
            </a:r>
            <a:r>
              <a:rPr lang="en-US" dirty="0" smtClean="0"/>
              <a:t> </a:t>
            </a:r>
            <a:r>
              <a:rPr lang="en-US" b="1" dirty="0" err="1" smtClean="0"/>
              <a:t>Hypo</a:t>
            </a:r>
            <a:r>
              <a:rPr lang="en-US" dirty="0" err="1" smtClean="0"/>
              <a:t>thyreoïdie</a:t>
            </a:r>
            <a:r>
              <a:rPr lang="en-US" dirty="0" smtClean="0"/>
              <a:t> </a:t>
            </a:r>
            <a:r>
              <a:rPr lang="en-US" dirty="0" err="1" smtClean="0"/>
              <a:t>klachten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nl-NL" dirty="0" smtClean="0"/>
              <a:t>Emotionele labiliteit</a:t>
            </a:r>
          </a:p>
          <a:p>
            <a:pPr lvl="1"/>
            <a:r>
              <a:rPr lang="nl-NL" dirty="0" smtClean="0"/>
              <a:t>Concentratie- en geheugenverlies</a:t>
            </a:r>
          </a:p>
          <a:p>
            <a:pPr lvl="1"/>
            <a:r>
              <a:rPr lang="nl-NL" dirty="0" smtClean="0"/>
              <a:t>Nervositeit</a:t>
            </a:r>
          </a:p>
          <a:p>
            <a:pPr lvl="1"/>
            <a:r>
              <a:rPr lang="nl-NL" dirty="0" smtClean="0"/>
              <a:t>Vermoeidheid</a:t>
            </a:r>
          </a:p>
          <a:p>
            <a:pPr lvl="1"/>
            <a:r>
              <a:rPr lang="nl-NL" dirty="0" smtClean="0"/>
              <a:t>Gevoel van uitputting</a:t>
            </a:r>
          </a:p>
          <a:p>
            <a:pPr lvl="1"/>
            <a:r>
              <a:rPr lang="nl-NL" dirty="0" smtClean="0"/>
              <a:t>'Burn-out'</a:t>
            </a:r>
          </a:p>
          <a:p>
            <a:pPr lvl="1"/>
            <a:r>
              <a:rPr lang="nl-NL" dirty="0" smtClean="0"/>
              <a:t>Angst, argwaan</a:t>
            </a:r>
          </a:p>
          <a:p>
            <a:pPr lvl="1"/>
            <a:r>
              <a:rPr lang="nl-NL" dirty="0" smtClean="0"/>
              <a:t>Agressie</a:t>
            </a:r>
          </a:p>
          <a:p>
            <a:pPr lvl="1"/>
            <a:r>
              <a:rPr lang="nl-NL" dirty="0" smtClean="0"/>
              <a:t>Laag zelfvertrouwen</a:t>
            </a:r>
          </a:p>
          <a:p>
            <a:pPr lvl="1"/>
            <a:r>
              <a:rPr lang="nl-NL" dirty="0" smtClean="0"/>
              <a:t>Psychische belasting</a:t>
            </a:r>
          </a:p>
          <a:p>
            <a:r>
              <a:rPr lang="nl-NL" dirty="0" smtClean="0"/>
              <a:t>Deze hypothyreoïdie klachten hoeven niet allemaal, en niet tegelijk voor te komen, ook is de lijst zeker niet volledig</a:t>
            </a:r>
          </a:p>
          <a:p>
            <a:r>
              <a:rPr lang="nl-NL" dirty="0" smtClean="0"/>
              <a:t>Ter illustratie: De bekende schildkliervoorvechtster Dana </a:t>
            </a:r>
            <a:r>
              <a:rPr lang="nl-NL" dirty="0" err="1" smtClean="0"/>
              <a:t>Trentini</a:t>
            </a:r>
            <a:r>
              <a:rPr lang="nl-NL" dirty="0" smtClean="0"/>
              <a:t>; beter bekend als </a:t>
            </a:r>
            <a:r>
              <a:rPr lang="nl-NL" dirty="0" err="1" smtClean="0"/>
              <a:t>HypothyroidMom</a:t>
            </a:r>
            <a:r>
              <a:rPr lang="nl-NL" dirty="0" smtClean="0"/>
              <a:t> heeft een lijst van 300 klachten gerelateerd aan hypothyreoïdie verzameld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745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Lichamelijke</a:t>
            </a:r>
            <a:r>
              <a:rPr lang="en-US" dirty="0" smtClean="0"/>
              <a:t> </a:t>
            </a:r>
            <a:r>
              <a:rPr lang="en-US" b="1" dirty="0" err="1" smtClean="0"/>
              <a:t>Hyper</a:t>
            </a:r>
            <a:r>
              <a:rPr lang="en-US" dirty="0" err="1" smtClean="0"/>
              <a:t>thyreoïdie</a:t>
            </a:r>
            <a:r>
              <a:rPr lang="en-US" dirty="0" smtClean="0"/>
              <a:t> </a:t>
            </a:r>
            <a:r>
              <a:rPr lang="en-US" dirty="0" err="1" smtClean="0"/>
              <a:t>klachten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47500" lnSpcReduction="20000"/>
          </a:bodyPr>
          <a:lstStyle/>
          <a:p>
            <a:r>
              <a:rPr lang="nl-NL" sz="3300" dirty="0" smtClean="0"/>
              <a:t>Gewichtsverlies (hoeft niet altijd)</a:t>
            </a:r>
          </a:p>
          <a:p>
            <a:r>
              <a:rPr lang="nl-NL" sz="3300" dirty="0" smtClean="0"/>
              <a:t>Verhoogde eetlust</a:t>
            </a:r>
          </a:p>
          <a:p>
            <a:r>
              <a:rPr lang="nl-NL" sz="3300" dirty="0" smtClean="0"/>
              <a:t>Niet kunnen aankomen</a:t>
            </a:r>
          </a:p>
          <a:p>
            <a:r>
              <a:rPr lang="nl-NL" sz="3300" dirty="0" smtClean="0"/>
              <a:t>Het erg warm hebben</a:t>
            </a:r>
          </a:p>
          <a:p>
            <a:r>
              <a:rPr lang="nl-NL" sz="3300" dirty="0" smtClean="0"/>
              <a:t>Transpireren</a:t>
            </a:r>
          </a:p>
          <a:p>
            <a:r>
              <a:rPr lang="nl-NL" sz="3300" dirty="0" smtClean="0"/>
              <a:t>Verhoogde hartslag</a:t>
            </a:r>
          </a:p>
          <a:p>
            <a:r>
              <a:rPr lang="nl-NL" sz="3300" dirty="0" smtClean="0"/>
              <a:t>Onregelmatige hartslag</a:t>
            </a:r>
          </a:p>
          <a:p>
            <a:r>
              <a:rPr lang="nl-NL" sz="3300" dirty="0" smtClean="0"/>
              <a:t>Hartritmestoornissen</a:t>
            </a:r>
          </a:p>
          <a:p>
            <a:r>
              <a:rPr lang="nl-NL" sz="3300" dirty="0" smtClean="0"/>
              <a:t>Hartkramp in rust</a:t>
            </a:r>
          </a:p>
          <a:p>
            <a:r>
              <a:rPr lang="nl-NL" sz="3300" dirty="0" smtClean="0"/>
              <a:t>Diarree (niet constant)</a:t>
            </a:r>
          </a:p>
          <a:p>
            <a:r>
              <a:rPr lang="nl-NL" sz="3300" dirty="0" smtClean="0"/>
              <a:t>Zachte kleverige ontlasting</a:t>
            </a:r>
          </a:p>
          <a:p>
            <a:r>
              <a:rPr lang="nl-NL" sz="3300" dirty="0" smtClean="0"/>
              <a:t>Bevende handen (tremor)</a:t>
            </a:r>
          </a:p>
          <a:p>
            <a:r>
              <a:rPr lang="nl-NL" sz="3300" dirty="0" smtClean="0"/>
              <a:t>Inwendig 'trillerig' gevoel</a:t>
            </a:r>
          </a:p>
          <a:p>
            <a:r>
              <a:rPr lang="nl-NL" sz="3300" dirty="0" smtClean="0"/>
              <a:t>Slapte</a:t>
            </a:r>
          </a:p>
          <a:p>
            <a:r>
              <a:rPr lang="nl-NL" sz="3300" dirty="0" smtClean="0"/>
              <a:t>Klamme huid</a:t>
            </a:r>
          </a:p>
          <a:p>
            <a:r>
              <a:rPr lang="nl-NL" sz="3300" dirty="0" smtClean="0"/>
              <a:t>Onrustig bewegen</a:t>
            </a:r>
          </a:p>
          <a:p>
            <a:r>
              <a:rPr lang="nl-NL" sz="3300" dirty="0"/>
              <a:t>Struma in de hals</a:t>
            </a:r>
          </a:p>
          <a:p>
            <a:r>
              <a:rPr lang="nl-NL" sz="3300" dirty="0"/>
              <a:t>Onrustig slapen</a:t>
            </a:r>
          </a:p>
          <a:p>
            <a:endParaRPr lang="nl-NL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 fontScale="47500" lnSpcReduction="20000"/>
          </a:bodyPr>
          <a:lstStyle/>
          <a:p>
            <a:r>
              <a:rPr lang="nl-NL" sz="3300" dirty="0" smtClean="0"/>
              <a:t>Niet </a:t>
            </a:r>
            <a:r>
              <a:rPr lang="nl-NL" sz="3300" dirty="0"/>
              <a:t>in slaap kunnen vallen</a:t>
            </a:r>
          </a:p>
          <a:p>
            <a:r>
              <a:rPr lang="nl-NL" sz="3300" dirty="0"/>
              <a:t>Spierzwakte in armen en benen</a:t>
            </a:r>
          </a:p>
          <a:p>
            <a:r>
              <a:rPr lang="nl-NL" sz="3300" dirty="0"/>
              <a:t>Kortademig na inspanning</a:t>
            </a:r>
          </a:p>
          <a:p>
            <a:r>
              <a:rPr lang="nl-NL" sz="3300" dirty="0"/>
              <a:t>Menstruatie wordt minder</a:t>
            </a:r>
          </a:p>
          <a:p>
            <a:r>
              <a:rPr lang="nl-NL" sz="3300" dirty="0"/>
              <a:t>Miskramen, onvruchtbaarheid</a:t>
            </a:r>
          </a:p>
          <a:p>
            <a:r>
              <a:rPr lang="nl-NL" sz="3300" dirty="0"/>
              <a:t>Haaruitval</a:t>
            </a:r>
          </a:p>
          <a:p>
            <a:r>
              <a:rPr lang="nl-NL" sz="3300" dirty="0"/>
              <a:t>Afbrokkelende nagels</a:t>
            </a:r>
          </a:p>
          <a:p>
            <a:r>
              <a:rPr lang="nl-NL" sz="3300" dirty="0"/>
              <a:t>Neiging tot hard werken</a:t>
            </a:r>
          </a:p>
          <a:p>
            <a:r>
              <a:rPr lang="nl-NL" sz="3300" dirty="0"/>
              <a:t>Erg moe tot uitgeput zijn</a:t>
            </a:r>
          </a:p>
          <a:p>
            <a:r>
              <a:rPr lang="nl-NL" sz="3300" dirty="0"/>
              <a:t>Gevoelig voor geluid</a:t>
            </a:r>
          </a:p>
          <a:p>
            <a:r>
              <a:rPr lang="nl-NL" sz="3300" dirty="0"/>
              <a:t>‘Bollende’ ogen</a:t>
            </a:r>
          </a:p>
          <a:p>
            <a:r>
              <a:rPr lang="nl-NL" sz="3300" dirty="0"/>
              <a:t>Starende 'schrikachtige' ogen (ook als er geen echte oogziekte is, komt door de spierspanning)</a:t>
            </a:r>
          </a:p>
          <a:p>
            <a:r>
              <a:rPr lang="nl-NL" sz="3300" dirty="0"/>
              <a:t>Rode geïrriteerde ogen 'allergie' (beginnende oogziekte)</a:t>
            </a:r>
          </a:p>
          <a:p>
            <a:r>
              <a:rPr lang="nl-NL" sz="3300" dirty="0"/>
              <a:t>'Zandkorrels' in ogen (beginnende oogziekte)</a:t>
            </a:r>
          </a:p>
          <a:p>
            <a:r>
              <a:rPr lang="nl-NL" sz="3300" dirty="0"/>
              <a:t>Psychosociale klachten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968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Psychische</a:t>
            </a:r>
            <a:r>
              <a:rPr lang="en-US" dirty="0" smtClean="0"/>
              <a:t> </a:t>
            </a:r>
            <a:r>
              <a:rPr lang="en-US" b="1" dirty="0" err="1" smtClean="0"/>
              <a:t>Hyper</a:t>
            </a:r>
            <a:r>
              <a:rPr lang="en-US" dirty="0" err="1" smtClean="0"/>
              <a:t>thyreoïdie</a:t>
            </a:r>
            <a:r>
              <a:rPr lang="en-US" dirty="0" smtClean="0"/>
              <a:t> </a:t>
            </a:r>
            <a:r>
              <a:rPr lang="en-US" dirty="0" err="1" smtClean="0"/>
              <a:t>klachten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Gejaagd gevoel</a:t>
            </a:r>
          </a:p>
          <a:p>
            <a:r>
              <a:rPr lang="nl-NL" dirty="0" smtClean="0"/>
              <a:t>Geïrriteerdheid</a:t>
            </a:r>
          </a:p>
          <a:p>
            <a:r>
              <a:rPr lang="nl-NL" dirty="0" smtClean="0"/>
              <a:t>Ongeduld</a:t>
            </a:r>
          </a:p>
          <a:p>
            <a:r>
              <a:rPr lang="nl-NL" dirty="0" smtClean="0"/>
              <a:t>Emotionele labiliteit</a:t>
            </a:r>
          </a:p>
          <a:p>
            <a:r>
              <a:rPr lang="nl-NL" dirty="0" smtClean="0"/>
              <a:t>Nerveus/Nervositeit</a:t>
            </a:r>
          </a:p>
          <a:p>
            <a:r>
              <a:rPr lang="nl-NL" dirty="0" smtClean="0"/>
              <a:t>Snel denken en praten</a:t>
            </a:r>
          </a:p>
          <a:p>
            <a:r>
              <a:rPr lang="nl-NL" dirty="0" smtClean="0"/>
              <a:t>Vermoeidheid</a:t>
            </a:r>
          </a:p>
          <a:p>
            <a:r>
              <a:rPr lang="nl-NL" dirty="0" smtClean="0"/>
              <a:t>Gevoel van uitputting</a:t>
            </a:r>
          </a:p>
          <a:p>
            <a:r>
              <a:rPr lang="nl-NL" dirty="0" smtClean="0"/>
              <a:t>Niet kunnen stoppen met werken</a:t>
            </a:r>
          </a:p>
          <a:p>
            <a:r>
              <a:rPr lang="nl-NL" dirty="0" smtClean="0"/>
              <a:t>'Burn-out'</a:t>
            </a:r>
          </a:p>
          <a:p>
            <a:r>
              <a:rPr lang="nl-NL" dirty="0" smtClean="0"/>
              <a:t>Angst, argwaan</a:t>
            </a:r>
          </a:p>
          <a:p>
            <a:r>
              <a:rPr lang="nl-NL" dirty="0" smtClean="0"/>
              <a:t>Agressie</a:t>
            </a:r>
          </a:p>
          <a:p>
            <a:r>
              <a:rPr lang="nl-NL" dirty="0" smtClean="0"/>
              <a:t>Laag zelfvertrouwen</a:t>
            </a:r>
          </a:p>
          <a:p>
            <a:r>
              <a:rPr lang="nl-NL" dirty="0" smtClean="0"/>
              <a:t>Psychische belasting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51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4. </a:t>
            </a:r>
            <a:r>
              <a:rPr lang="nl-NL" dirty="0" err="1" smtClean="0"/>
              <a:t>Thyreotoxische</a:t>
            </a:r>
            <a:r>
              <a:rPr lang="nl-NL" dirty="0" smtClean="0"/>
              <a:t> crisis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Plotselinge grote overproductie hormonen</a:t>
            </a:r>
          </a:p>
          <a:p>
            <a:r>
              <a:rPr lang="nl-NL" dirty="0" smtClean="0"/>
              <a:t>Symptomen:</a:t>
            </a:r>
          </a:p>
          <a:p>
            <a:pPr lvl="1"/>
            <a:r>
              <a:rPr lang="nl-NL" dirty="0" smtClean="0"/>
              <a:t>&gt;40˚C</a:t>
            </a:r>
          </a:p>
          <a:p>
            <a:pPr lvl="1"/>
            <a:r>
              <a:rPr lang="nl-NL" dirty="0" smtClean="0"/>
              <a:t>Tachycardie, aritmie</a:t>
            </a:r>
          </a:p>
          <a:p>
            <a:pPr lvl="1"/>
            <a:r>
              <a:rPr lang="nl-NL" dirty="0" smtClean="0"/>
              <a:t>Shock</a:t>
            </a:r>
          </a:p>
          <a:p>
            <a:pPr lvl="1"/>
            <a:r>
              <a:rPr lang="nl-NL" dirty="0" smtClean="0"/>
              <a:t>AF↑</a:t>
            </a:r>
          </a:p>
          <a:p>
            <a:pPr lvl="1"/>
            <a:r>
              <a:rPr lang="nl-NL" dirty="0" smtClean="0"/>
              <a:t>Extreme zwakte</a:t>
            </a:r>
          </a:p>
          <a:p>
            <a:pPr lvl="1"/>
            <a:r>
              <a:rPr lang="nl-NL" dirty="0" smtClean="0"/>
              <a:t>Verwardheid, bewustzijnsstoornis, stemmingswisseling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28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Ziekte van Basedow / Z. v. Graves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Door eiwitten uit eigen afweersysteem ontstaat ontsteking in schildklier</a:t>
            </a:r>
          </a:p>
          <a:p>
            <a:r>
              <a:rPr lang="nl-NL" dirty="0" smtClean="0"/>
              <a:t>Vaak bij jongeren</a:t>
            </a:r>
          </a:p>
          <a:p>
            <a:r>
              <a:rPr lang="nl-NL" dirty="0" smtClean="0"/>
              <a:t>Uitpuilende oogbollen door zwelling oogspieren en oedeem achter oogbol</a:t>
            </a:r>
          </a:p>
          <a:p>
            <a:r>
              <a:rPr lang="nl-NL" dirty="0" smtClean="0"/>
              <a:t>Bij oudere vrouwen vaak oorzaak zwellingen in klierweefsel</a:t>
            </a:r>
          </a:p>
          <a:p>
            <a:pPr marL="0" indent="0">
              <a:buNone/>
            </a:pPr>
            <a:r>
              <a:rPr lang="nl-NL" u="sng" dirty="0" smtClean="0"/>
              <a:t>Complicaties: </a:t>
            </a:r>
            <a:r>
              <a:rPr lang="nl-NL" dirty="0" smtClean="0"/>
              <a:t>ritmestoornissen, hartfalen, pijn</a:t>
            </a:r>
            <a:br>
              <a:rPr lang="nl-NL" dirty="0" smtClean="0"/>
            </a:br>
            <a:r>
              <a:rPr lang="nl-NL" dirty="0" smtClean="0"/>
              <a:t>                         ouderen psychosen</a:t>
            </a:r>
          </a:p>
          <a:p>
            <a:endParaRPr lang="nl-NL" dirty="0"/>
          </a:p>
        </p:txBody>
      </p:sp>
      <p:pic>
        <p:nvPicPr>
          <p:cNvPr id="1026" name="Picture 2" descr="https://encrypted-tbn2.gstatic.com/images?q=tbn:ANd9GcQmpc8TR-MtF86NG3Mf8B0JcV-1kTfkseKrBwFPCVoCK_4xJ4B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051720"/>
            <a:ext cx="1296144" cy="1296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13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</a:t>
            </a:r>
            <a:r>
              <a:rPr lang="nl-NL" dirty="0" err="1" smtClean="0"/>
              <a:t>Thyreoïditis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Ontsteking, meestal niet door infectie maar auto-immuun (zie eerder)</a:t>
            </a:r>
          </a:p>
          <a:p>
            <a:r>
              <a:rPr lang="nl-NL" dirty="0" smtClean="0"/>
              <a:t>Bekende vormen:</a:t>
            </a:r>
          </a:p>
          <a:p>
            <a:pPr lvl="1"/>
            <a:r>
              <a:rPr lang="nl-NL" dirty="0" smtClean="0"/>
              <a:t>Ziekte van Hashimoto: chronisch ontstoken, steeds trager werkende schildklier</a:t>
            </a:r>
          </a:p>
          <a:p>
            <a:pPr lvl="1"/>
            <a:r>
              <a:rPr lang="nl-NL" dirty="0" smtClean="0"/>
              <a:t>Virale (subacute): “keelontsteking” met hyperthyreoïdie, gevolgd door hypothyreoïdie</a:t>
            </a:r>
          </a:p>
          <a:p>
            <a:pPr lvl="1"/>
            <a:r>
              <a:rPr lang="nl-NL" dirty="0" smtClean="0"/>
              <a:t>Postpartum</a:t>
            </a:r>
          </a:p>
        </p:txBody>
      </p:sp>
    </p:spTree>
    <p:extLst>
      <p:ext uri="{BB962C8B-B14F-4D97-AF65-F5344CB8AC3E}">
        <p14:creationId xmlns:p14="http://schemas.microsoft.com/office/powerpoint/2010/main" val="2256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6. Afwijking bijschildklieren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Verhoogde functie:</a:t>
            </a:r>
          </a:p>
          <a:p>
            <a:pPr lvl="1"/>
            <a:r>
              <a:rPr lang="nl-NL" dirty="0" smtClean="0"/>
              <a:t>Calcium bloed↑</a:t>
            </a:r>
          </a:p>
          <a:p>
            <a:pPr lvl="1"/>
            <a:r>
              <a:rPr lang="nl-NL" dirty="0" smtClean="0"/>
              <a:t>Osteoporose</a:t>
            </a:r>
          </a:p>
          <a:p>
            <a:pPr lvl="1"/>
            <a:r>
              <a:rPr lang="nl-NL" dirty="0" smtClean="0"/>
              <a:t>Vermoeidheid, apathie, spierzwakte, verwardheid</a:t>
            </a:r>
          </a:p>
          <a:p>
            <a:pPr lvl="1"/>
            <a:r>
              <a:rPr lang="nl-NL" dirty="0" smtClean="0"/>
              <a:t>Nierstenen</a:t>
            </a:r>
          </a:p>
          <a:p>
            <a:r>
              <a:rPr lang="nl-NL" dirty="0" smtClean="0"/>
              <a:t>Verlaagde functie komt minder voor:</a:t>
            </a:r>
          </a:p>
          <a:p>
            <a:pPr lvl="1"/>
            <a:r>
              <a:rPr lang="nl-NL" dirty="0" smtClean="0"/>
              <a:t>M.n. na (</a:t>
            </a:r>
            <a:r>
              <a:rPr lang="nl-NL" dirty="0" err="1" smtClean="0"/>
              <a:t>subtotale</a:t>
            </a:r>
            <a:r>
              <a:rPr lang="nl-NL" dirty="0" smtClean="0"/>
              <a:t>) strumectomie</a:t>
            </a:r>
          </a:p>
          <a:p>
            <a:pPr lvl="1"/>
            <a:r>
              <a:rPr lang="nl-NL" dirty="0" err="1" smtClean="0"/>
              <a:t>Hypocalciëmie</a:t>
            </a:r>
            <a:endParaRPr lang="nl-NL" dirty="0" smtClean="0"/>
          </a:p>
          <a:p>
            <a:pPr lvl="1"/>
            <a:r>
              <a:rPr lang="nl-NL" dirty="0" smtClean="0"/>
              <a:t>Tetanie, bijv. symptoom van Trousseau (kramp vingers bij bloeddruk meten)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33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Operaties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de </a:t>
            </a:r>
            <a:r>
              <a:rPr lang="en-US" dirty="0" err="1" smtClean="0"/>
              <a:t>schildklier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nodig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Niet</a:t>
            </a:r>
            <a:r>
              <a:rPr lang="en-US" dirty="0" smtClean="0"/>
              <a:t> op </a:t>
            </a:r>
            <a:r>
              <a:rPr lang="en-US" dirty="0" err="1" smtClean="0"/>
              <a:t>medicamenten</a:t>
            </a:r>
            <a:r>
              <a:rPr lang="en-US" dirty="0" smtClean="0"/>
              <a:t> </a:t>
            </a:r>
            <a:r>
              <a:rPr lang="en-US" dirty="0" err="1" smtClean="0"/>
              <a:t>reagerend</a:t>
            </a:r>
            <a:r>
              <a:rPr lang="en-US" dirty="0" smtClean="0"/>
              <a:t> </a:t>
            </a:r>
            <a:r>
              <a:rPr lang="en-US" dirty="0" err="1" smtClean="0"/>
              <a:t>nodulair</a:t>
            </a:r>
            <a:r>
              <a:rPr lang="en-US" dirty="0" smtClean="0"/>
              <a:t> </a:t>
            </a:r>
            <a:r>
              <a:rPr lang="en-US" dirty="0" err="1" smtClean="0"/>
              <a:t>hyperthyreotisch</a:t>
            </a:r>
            <a:r>
              <a:rPr lang="en-US" dirty="0" smtClean="0"/>
              <a:t> </a:t>
            </a:r>
            <a:r>
              <a:rPr lang="en-US" dirty="0" err="1" smtClean="0"/>
              <a:t>struma</a:t>
            </a:r>
            <a:endParaRPr lang="en-US" dirty="0" smtClean="0"/>
          </a:p>
          <a:p>
            <a:pPr lvl="1"/>
            <a:r>
              <a:rPr lang="en-US" dirty="0" err="1" smtClean="0"/>
              <a:t>Goedaardige</a:t>
            </a:r>
            <a:r>
              <a:rPr lang="en-US" dirty="0" smtClean="0"/>
              <a:t> </a:t>
            </a:r>
            <a:r>
              <a:rPr lang="en-US" dirty="0" err="1" smtClean="0"/>
              <a:t>tumoren</a:t>
            </a:r>
            <a:r>
              <a:rPr lang="en-US" dirty="0" smtClean="0"/>
              <a:t> met </a:t>
            </a:r>
            <a:r>
              <a:rPr lang="en-US" dirty="0" err="1" smtClean="0"/>
              <a:t>hyperthyreoïdie</a:t>
            </a:r>
            <a:endParaRPr lang="en-US" dirty="0" smtClean="0"/>
          </a:p>
          <a:p>
            <a:pPr lvl="1"/>
            <a:r>
              <a:rPr lang="en-US" dirty="0" err="1" smtClean="0"/>
              <a:t>Goedaardige</a:t>
            </a:r>
            <a:r>
              <a:rPr lang="en-US" dirty="0" smtClean="0"/>
              <a:t> </a:t>
            </a:r>
            <a:r>
              <a:rPr lang="en-US" dirty="0" err="1" smtClean="0"/>
              <a:t>tumoren</a:t>
            </a:r>
            <a:r>
              <a:rPr lang="en-US" dirty="0" smtClean="0"/>
              <a:t> of </a:t>
            </a:r>
            <a:r>
              <a:rPr lang="en-US" dirty="0" err="1" smtClean="0"/>
              <a:t>cysten</a:t>
            </a:r>
            <a:r>
              <a:rPr lang="en-US" dirty="0" smtClean="0"/>
              <a:t> die </a:t>
            </a:r>
            <a:r>
              <a:rPr lang="en-US" dirty="0" err="1" smtClean="0"/>
              <a:t>ademhalings</a:t>
            </a:r>
            <a:r>
              <a:rPr lang="en-US" dirty="0" smtClean="0"/>
              <a:t>- of </a:t>
            </a:r>
            <a:r>
              <a:rPr lang="en-US" dirty="0" err="1" smtClean="0"/>
              <a:t>slikklachten</a:t>
            </a:r>
            <a:r>
              <a:rPr lang="en-US" dirty="0" smtClean="0"/>
              <a:t> </a:t>
            </a:r>
            <a:r>
              <a:rPr lang="en-US" dirty="0" err="1" smtClean="0"/>
              <a:t>geven</a:t>
            </a:r>
            <a:r>
              <a:rPr lang="en-US" dirty="0" smtClean="0"/>
              <a:t> of </a:t>
            </a:r>
            <a:r>
              <a:rPr lang="en-US" dirty="0" err="1" smtClean="0"/>
              <a:t>vanwege</a:t>
            </a:r>
            <a:r>
              <a:rPr lang="en-US" dirty="0" smtClean="0"/>
              <a:t> </a:t>
            </a:r>
            <a:r>
              <a:rPr lang="en-US" dirty="0" err="1" smtClean="0"/>
              <a:t>cosmetische</a:t>
            </a:r>
            <a:r>
              <a:rPr lang="en-US" dirty="0" smtClean="0"/>
              <a:t> </a:t>
            </a:r>
            <a:r>
              <a:rPr lang="en-US" dirty="0" err="1" smtClean="0"/>
              <a:t>redenen</a:t>
            </a:r>
            <a:r>
              <a:rPr lang="en-US" dirty="0" smtClean="0"/>
              <a:t> </a:t>
            </a:r>
            <a:r>
              <a:rPr lang="en-US" dirty="0" err="1" smtClean="0"/>
              <a:t>verwijderen</a:t>
            </a:r>
            <a:endParaRPr lang="en-US" dirty="0" smtClean="0"/>
          </a:p>
          <a:p>
            <a:pPr lvl="1"/>
            <a:r>
              <a:rPr lang="en-US" dirty="0" err="1" smtClean="0"/>
              <a:t>Kwaadaardige</a:t>
            </a:r>
            <a:r>
              <a:rPr lang="en-US" dirty="0" smtClean="0"/>
              <a:t> </a:t>
            </a:r>
            <a:r>
              <a:rPr lang="en-US" dirty="0" err="1" smtClean="0"/>
              <a:t>tumoren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4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7. </a:t>
            </a:r>
            <a:r>
              <a:rPr lang="en-US" dirty="0" err="1" smtClean="0"/>
              <a:t>Schildkliercarcinoom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Zeldzaam</a:t>
            </a:r>
            <a:r>
              <a:rPr lang="en-US" dirty="0" smtClean="0"/>
              <a:t> (en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vooral</a:t>
            </a:r>
            <a:r>
              <a:rPr lang="en-US" dirty="0" smtClean="0"/>
              <a:t> </a:t>
            </a:r>
            <a:r>
              <a:rPr lang="en-US" dirty="0" err="1" smtClean="0"/>
              <a:t>jonge</a:t>
            </a:r>
            <a:r>
              <a:rPr lang="en-US" dirty="0" smtClean="0"/>
              <a:t> </a:t>
            </a:r>
            <a:r>
              <a:rPr lang="en-US" dirty="0" err="1" smtClean="0"/>
              <a:t>vrouwen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Erfelijke</a:t>
            </a:r>
            <a:r>
              <a:rPr lang="en-US" dirty="0" smtClean="0"/>
              <a:t> </a:t>
            </a:r>
            <a:r>
              <a:rPr lang="en-US" dirty="0" err="1" smtClean="0"/>
              <a:t>oorzaak</a:t>
            </a:r>
            <a:r>
              <a:rPr lang="en-US" dirty="0" smtClean="0"/>
              <a:t> en </a:t>
            </a:r>
            <a:r>
              <a:rPr lang="en-US" dirty="0" err="1" smtClean="0"/>
              <a:t>straling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oorzaak</a:t>
            </a:r>
            <a:endParaRPr lang="en-US" dirty="0" smtClean="0"/>
          </a:p>
          <a:p>
            <a:r>
              <a:rPr lang="en-US" dirty="0" err="1" smtClean="0"/>
              <a:t>Operatief</a:t>
            </a:r>
            <a:r>
              <a:rPr lang="en-US" dirty="0" smtClean="0"/>
              <a:t> </a:t>
            </a:r>
            <a:r>
              <a:rPr lang="en-US" dirty="0" err="1" smtClean="0"/>
              <a:t>behandeld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Totale</a:t>
            </a:r>
            <a:r>
              <a:rPr lang="en-US" dirty="0" smtClean="0"/>
              <a:t> </a:t>
            </a:r>
            <a:r>
              <a:rPr lang="en-US" dirty="0" err="1" smtClean="0"/>
              <a:t>strumectomie</a:t>
            </a:r>
            <a:r>
              <a:rPr lang="en-US" dirty="0" smtClean="0"/>
              <a:t> (</a:t>
            </a:r>
            <a:r>
              <a:rPr lang="en-US" dirty="0" err="1" smtClean="0"/>
              <a:t>meestal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Hemistrumectomie</a:t>
            </a:r>
            <a:endParaRPr lang="en-US" dirty="0" smtClean="0"/>
          </a:p>
          <a:p>
            <a:pPr lvl="1"/>
            <a:r>
              <a:rPr lang="en-US" dirty="0" err="1" smtClean="0"/>
              <a:t>Lymfeklieren</a:t>
            </a:r>
            <a:r>
              <a:rPr lang="en-US" dirty="0" smtClean="0"/>
              <a:t> </a:t>
            </a:r>
            <a:r>
              <a:rPr lang="en-US" dirty="0" err="1" smtClean="0"/>
              <a:t>hals</a:t>
            </a:r>
            <a:r>
              <a:rPr lang="en-US" dirty="0" smtClean="0"/>
              <a:t> </a:t>
            </a:r>
            <a:r>
              <a:rPr lang="en-US" dirty="0" err="1" smtClean="0"/>
              <a:t>meegenomen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27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Typen</a:t>
            </a:r>
            <a:r>
              <a:rPr lang="en-US" dirty="0" smtClean="0"/>
              <a:t> </a:t>
            </a:r>
            <a:r>
              <a:rPr lang="en-US" dirty="0" err="1" smtClean="0"/>
              <a:t>operatie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Enucleatie</a:t>
            </a:r>
            <a:r>
              <a:rPr lang="en-US" dirty="0" smtClean="0"/>
              <a:t>: </a:t>
            </a:r>
            <a:r>
              <a:rPr lang="en-US" dirty="0" err="1" smtClean="0"/>
              <a:t>uitpellen</a:t>
            </a:r>
            <a:r>
              <a:rPr lang="en-US" dirty="0" smtClean="0"/>
              <a:t> </a:t>
            </a:r>
            <a:r>
              <a:rPr lang="en-US" dirty="0" err="1" smtClean="0"/>
              <a:t>cyste</a:t>
            </a:r>
            <a:endParaRPr lang="en-US" dirty="0" smtClean="0"/>
          </a:p>
          <a:p>
            <a:r>
              <a:rPr lang="en-US" dirty="0" err="1" smtClean="0"/>
              <a:t>Hemistrumectomie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hemithyreoïdectomie</a:t>
            </a:r>
            <a:r>
              <a:rPr lang="en-US" dirty="0" smtClean="0"/>
              <a:t>: </a:t>
            </a:r>
            <a:r>
              <a:rPr lang="en-US" dirty="0" err="1" smtClean="0"/>
              <a:t>helft</a:t>
            </a:r>
            <a:r>
              <a:rPr lang="en-US" dirty="0" smtClean="0"/>
              <a:t> </a:t>
            </a:r>
            <a:r>
              <a:rPr lang="en-US" dirty="0" err="1" smtClean="0"/>
              <a:t>schildklier</a:t>
            </a:r>
            <a:r>
              <a:rPr lang="en-US" dirty="0" smtClean="0"/>
              <a:t> met </a:t>
            </a:r>
            <a:r>
              <a:rPr lang="en-US" dirty="0" err="1" smtClean="0"/>
              <a:t>verbinding</a:t>
            </a:r>
            <a:r>
              <a:rPr lang="en-US" dirty="0" smtClean="0"/>
              <a:t> (isthmus) </a:t>
            </a:r>
            <a:r>
              <a:rPr lang="en-US" dirty="0" err="1" smtClean="0"/>
              <a:t>verwijderd</a:t>
            </a:r>
            <a:endParaRPr lang="en-US" dirty="0" smtClean="0"/>
          </a:p>
          <a:p>
            <a:r>
              <a:rPr lang="en-US" dirty="0" err="1" smtClean="0"/>
              <a:t>Subtotale</a:t>
            </a:r>
            <a:r>
              <a:rPr lang="en-US" dirty="0" smtClean="0"/>
              <a:t> </a:t>
            </a:r>
            <a:r>
              <a:rPr lang="en-US" dirty="0" err="1" smtClean="0"/>
              <a:t>strumectomie</a:t>
            </a:r>
            <a:r>
              <a:rPr lang="en-US" dirty="0" smtClean="0"/>
              <a:t> = s. </a:t>
            </a:r>
            <a:r>
              <a:rPr lang="en-US" dirty="0" err="1" smtClean="0"/>
              <a:t>thyreoïdectomie</a:t>
            </a:r>
            <a:r>
              <a:rPr lang="en-US" dirty="0" smtClean="0"/>
              <a:t>: </a:t>
            </a:r>
            <a:r>
              <a:rPr lang="en-US" dirty="0" err="1" smtClean="0"/>
              <a:t>Grootste</a:t>
            </a:r>
            <a:r>
              <a:rPr lang="en-US" dirty="0" smtClean="0"/>
              <a:t> </a:t>
            </a:r>
            <a:r>
              <a:rPr lang="en-US" dirty="0" err="1" smtClean="0"/>
              <a:t>deel</a:t>
            </a:r>
            <a:r>
              <a:rPr lang="en-US" dirty="0" smtClean="0"/>
              <a:t> </a:t>
            </a:r>
            <a:r>
              <a:rPr lang="en-US" dirty="0" err="1" smtClean="0"/>
              <a:t>schildklier</a:t>
            </a:r>
            <a:r>
              <a:rPr lang="en-US" dirty="0" smtClean="0"/>
              <a:t> </a:t>
            </a:r>
            <a:r>
              <a:rPr lang="en-US" dirty="0" err="1" smtClean="0"/>
              <a:t>verwijderd</a:t>
            </a:r>
            <a:r>
              <a:rPr lang="en-US" dirty="0" smtClean="0"/>
              <a:t>, </a:t>
            </a:r>
            <a:r>
              <a:rPr lang="en-US" dirty="0" err="1" smtClean="0"/>
              <a:t>klein</a:t>
            </a:r>
            <a:r>
              <a:rPr lang="en-US" dirty="0" smtClean="0"/>
              <a:t> </a:t>
            </a:r>
            <a:r>
              <a:rPr lang="en-US" dirty="0" err="1" smtClean="0"/>
              <a:t>deel</a:t>
            </a:r>
            <a:r>
              <a:rPr lang="en-US" dirty="0" smtClean="0"/>
              <a:t> </a:t>
            </a:r>
            <a:r>
              <a:rPr lang="en-US" dirty="0" err="1" smtClean="0"/>
              <a:t>achtergelaten</a:t>
            </a:r>
            <a:endParaRPr lang="en-US" dirty="0" smtClean="0"/>
          </a:p>
          <a:p>
            <a:r>
              <a:rPr lang="en-US" dirty="0" err="1" smtClean="0"/>
              <a:t>Totale</a:t>
            </a:r>
            <a:r>
              <a:rPr lang="en-US" dirty="0" smtClean="0"/>
              <a:t> </a:t>
            </a:r>
            <a:r>
              <a:rPr lang="en-US" dirty="0" err="1" smtClean="0"/>
              <a:t>strumectomie</a:t>
            </a:r>
            <a:r>
              <a:rPr lang="en-US" dirty="0" smtClean="0"/>
              <a:t> = </a:t>
            </a:r>
            <a:r>
              <a:rPr lang="en-US" dirty="0" err="1" smtClean="0"/>
              <a:t>radicale</a:t>
            </a:r>
            <a:r>
              <a:rPr lang="en-US" dirty="0" smtClean="0"/>
              <a:t> </a:t>
            </a:r>
            <a:r>
              <a:rPr lang="en-US" dirty="0" err="1" smtClean="0"/>
              <a:t>operatie</a:t>
            </a:r>
            <a:r>
              <a:rPr lang="en-US" dirty="0" smtClean="0"/>
              <a:t>: </a:t>
            </a:r>
            <a:r>
              <a:rPr lang="en-US" dirty="0" err="1" smtClean="0"/>
              <a:t>hele</a:t>
            </a:r>
            <a:r>
              <a:rPr lang="en-US" dirty="0" smtClean="0"/>
              <a:t> </a:t>
            </a:r>
            <a:r>
              <a:rPr lang="en-US" dirty="0" err="1" smtClean="0"/>
              <a:t>schildklier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verwijderd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09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Jodium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In voldoende hoeveelheden nodig voor productie schildklierhormoon</a:t>
            </a:r>
          </a:p>
          <a:p>
            <a:r>
              <a:rPr lang="nl-NL" dirty="0" smtClean="0"/>
              <a:t>M.n. in zeewier, brood, vis, eieren, toegevoegd aan zout in NL</a:t>
            </a:r>
          </a:p>
          <a:p>
            <a:r>
              <a:rPr lang="nl-NL" dirty="0" smtClean="0"/>
              <a:t>Daarnaast aminozuur </a:t>
            </a:r>
            <a:r>
              <a:rPr lang="nl-NL" dirty="0" err="1" smtClean="0"/>
              <a:t>tyrosine</a:t>
            </a:r>
            <a:r>
              <a:rPr lang="nl-NL" dirty="0" smtClean="0"/>
              <a:t> nodig voor productie schildklierhormoon</a:t>
            </a:r>
          </a:p>
          <a:p>
            <a:pPr lvl="1"/>
            <a:r>
              <a:rPr lang="nl-NL" dirty="0" smtClean="0"/>
              <a:t>Kaas, </a:t>
            </a:r>
            <a:r>
              <a:rPr lang="nl-NL" dirty="0"/>
              <a:t>kwark en melk </a:t>
            </a:r>
            <a:r>
              <a:rPr lang="nl-NL" dirty="0" smtClean="0"/>
              <a:t>= bronnen</a:t>
            </a:r>
          </a:p>
          <a:p>
            <a:pPr lvl="1"/>
            <a:r>
              <a:rPr lang="nl-NL" dirty="0" smtClean="0"/>
              <a:t>Andere bronnen= eiwitrijke </a:t>
            </a:r>
            <a:r>
              <a:rPr lang="nl-NL" dirty="0"/>
              <a:t>producten, zoals eieren, rund- en varkensvlees, gevogelte, vis, schaal- en </a:t>
            </a:r>
            <a:r>
              <a:rPr lang="nl-NL" dirty="0" smtClean="0"/>
              <a:t>schelpdieren, tarwekiemen</a:t>
            </a:r>
            <a:r>
              <a:rPr lang="nl-NL" dirty="0"/>
              <a:t>, havervlokken, amandelen, </a:t>
            </a:r>
            <a:r>
              <a:rPr lang="nl-NL" dirty="0" err="1"/>
              <a:t>pecannoten</a:t>
            </a:r>
            <a:r>
              <a:rPr lang="nl-NL" dirty="0"/>
              <a:t>, pompoenpitten, sesamzaad, limabonen, </a:t>
            </a:r>
            <a:r>
              <a:rPr lang="nl-NL" dirty="0" smtClean="0"/>
              <a:t>avocado's, </a:t>
            </a:r>
            <a:r>
              <a:rPr lang="nl-NL" dirty="0"/>
              <a:t>kikkererwten, linzen, sojabonen, </a:t>
            </a:r>
            <a:r>
              <a:rPr lang="nl-NL" dirty="0" smtClean="0"/>
              <a:t>zonnebloempitten</a:t>
            </a:r>
          </a:p>
          <a:p>
            <a:pPr lvl="1"/>
            <a:r>
              <a:rPr lang="nl-NL" dirty="0" smtClean="0"/>
              <a:t>Lichaam kan </a:t>
            </a:r>
            <a:r>
              <a:rPr lang="nl-NL" dirty="0" err="1" smtClean="0"/>
              <a:t>tyrosine</a:t>
            </a:r>
            <a:r>
              <a:rPr lang="nl-NL" dirty="0" smtClean="0"/>
              <a:t> maken uit </a:t>
            </a:r>
            <a:r>
              <a:rPr lang="nl-NL" dirty="0" err="1" smtClean="0"/>
              <a:t>fenylalanine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07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Complicaties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Nabloeding</a:t>
            </a:r>
            <a:r>
              <a:rPr lang="en-US" dirty="0" smtClean="0"/>
              <a:t>!!</a:t>
            </a:r>
          </a:p>
          <a:p>
            <a:r>
              <a:rPr lang="en-US" dirty="0" err="1" smtClean="0"/>
              <a:t>Obstructie</a:t>
            </a:r>
            <a:r>
              <a:rPr lang="en-US" dirty="0" smtClean="0"/>
              <a:t> </a:t>
            </a:r>
            <a:r>
              <a:rPr lang="en-US" dirty="0" err="1" smtClean="0"/>
              <a:t>bovenste</a:t>
            </a:r>
            <a:r>
              <a:rPr lang="en-US" dirty="0" smtClean="0"/>
              <a:t> </a:t>
            </a:r>
            <a:r>
              <a:rPr lang="en-US" dirty="0" err="1" smtClean="0"/>
              <a:t>luchtweg</a:t>
            </a:r>
            <a:r>
              <a:rPr lang="en-US" dirty="0" smtClean="0"/>
              <a:t>: </a:t>
            </a:r>
            <a:r>
              <a:rPr lang="en-US" dirty="0" err="1" smtClean="0"/>
              <a:t>oedeem</a:t>
            </a:r>
            <a:r>
              <a:rPr lang="en-US" dirty="0" smtClean="0"/>
              <a:t> of </a:t>
            </a:r>
            <a:r>
              <a:rPr lang="en-US" dirty="0" err="1" smtClean="0"/>
              <a:t>bloeding</a:t>
            </a:r>
            <a:endParaRPr lang="en-US" dirty="0" smtClean="0"/>
          </a:p>
          <a:p>
            <a:r>
              <a:rPr lang="en-US" dirty="0" err="1" smtClean="0"/>
              <a:t>Thyreotoxische</a:t>
            </a:r>
            <a:r>
              <a:rPr lang="en-US" dirty="0" smtClean="0"/>
              <a:t> crisis</a:t>
            </a:r>
          </a:p>
          <a:p>
            <a:r>
              <a:rPr lang="en-US" dirty="0" err="1" smtClean="0"/>
              <a:t>Heesheid</a:t>
            </a:r>
            <a:endParaRPr lang="en-US" dirty="0" smtClean="0"/>
          </a:p>
          <a:p>
            <a:r>
              <a:rPr lang="en-US" dirty="0" err="1" smtClean="0"/>
              <a:t>Hypoparathyreoïdie</a:t>
            </a:r>
            <a:r>
              <a:rPr lang="en-US" dirty="0" smtClean="0"/>
              <a:t> &gt; </a:t>
            </a:r>
            <a:r>
              <a:rPr lang="en-US" dirty="0" err="1" smtClean="0"/>
              <a:t>hypocalciemie</a:t>
            </a:r>
            <a:endParaRPr lang="en-US" dirty="0"/>
          </a:p>
          <a:p>
            <a:pPr lvl="1"/>
            <a:r>
              <a:rPr lang="en-US" dirty="0" err="1" smtClean="0"/>
              <a:t>Geeft</a:t>
            </a:r>
            <a:r>
              <a:rPr lang="en-US" dirty="0" smtClean="0"/>
              <a:t> </a:t>
            </a:r>
            <a:r>
              <a:rPr lang="en-US" dirty="0" err="1" smtClean="0"/>
              <a:t>tetanie</a:t>
            </a:r>
            <a:r>
              <a:rPr lang="en-US" dirty="0" smtClean="0"/>
              <a:t>: </a:t>
            </a:r>
            <a:r>
              <a:rPr lang="en-US" dirty="0" err="1" smtClean="0"/>
              <a:t>symptoom</a:t>
            </a:r>
            <a:r>
              <a:rPr lang="en-US" dirty="0" smtClean="0"/>
              <a:t> van Trousseau (</a:t>
            </a:r>
            <a:r>
              <a:rPr lang="en-US" dirty="0" err="1" smtClean="0"/>
              <a:t>gynaecologische</a:t>
            </a:r>
            <a:r>
              <a:rPr lang="en-US" dirty="0" smtClean="0"/>
              <a:t> hand), </a:t>
            </a:r>
            <a:r>
              <a:rPr lang="en-US" dirty="0" err="1" smtClean="0"/>
              <a:t>Chvostek</a:t>
            </a:r>
            <a:r>
              <a:rPr lang="en-US" dirty="0" smtClean="0"/>
              <a:t> (</a:t>
            </a:r>
            <a:r>
              <a:rPr lang="en-US" dirty="0" err="1" smtClean="0"/>
              <a:t>sardonische</a:t>
            </a:r>
            <a:r>
              <a:rPr lang="en-US" dirty="0" smtClean="0"/>
              <a:t> </a:t>
            </a:r>
            <a:r>
              <a:rPr lang="en-US" dirty="0" err="1" smtClean="0"/>
              <a:t>grijns</a:t>
            </a:r>
            <a:r>
              <a:rPr lang="en-US" dirty="0" smtClean="0"/>
              <a:t>) en </a:t>
            </a:r>
            <a:r>
              <a:rPr lang="en-US" dirty="0" err="1" smtClean="0"/>
              <a:t>tintelend</a:t>
            </a:r>
            <a:r>
              <a:rPr lang="en-US" dirty="0" smtClean="0"/>
              <a:t> </a:t>
            </a:r>
            <a:r>
              <a:rPr lang="en-US" dirty="0" err="1" smtClean="0"/>
              <a:t>gevoel</a:t>
            </a:r>
            <a:endParaRPr lang="en-US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179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Symptoom</a:t>
            </a:r>
            <a:r>
              <a:rPr lang="en-US" dirty="0" smtClean="0"/>
              <a:t> </a:t>
            </a:r>
            <a:r>
              <a:rPr lang="en-US" dirty="0"/>
              <a:t>van Trousseau</a:t>
            </a:r>
            <a:endParaRPr lang="nl-NL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6715" y="1687830"/>
            <a:ext cx="6065520" cy="432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6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Chvostek</a:t>
            </a:r>
            <a:r>
              <a:rPr lang="en-US" dirty="0"/>
              <a:t> (</a:t>
            </a:r>
            <a:r>
              <a:rPr lang="en-US" dirty="0" err="1"/>
              <a:t>sardonische</a:t>
            </a:r>
            <a:r>
              <a:rPr lang="en-US" dirty="0"/>
              <a:t> </a:t>
            </a:r>
            <a:r>
              <a:rPr lang="en-US" dirty="0" err="1"/>
              <a:t>grijns</a:t>
            </a:r>
            <a:r>
              <a:rPr lang="en-US" dirty="0"/>
              <a:t>)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1"/>
            <a:ext cx="2520280" cy="321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"/>
          <a:stretch/>
        </p:blipFill>
        <p:spPr bwMode="auto">
          <a:xfrm>
            <a:off x="3850546" y="1772816"/>
            <a:ext cx="5041933" cy="38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16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B8C5A-21F8-47F4-931C-D0B7F7756B61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63"/>
            <a:ext cx="9144000" cy="568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0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79ECAFC-D529-4D5E-8633-7E7B2BC85BE0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07544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36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86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>
            <a:normAutofit/>
          </a:bodyPr>
          <a:lstStyle/>
          <a:p>
            <a:r>
              <a:rPr lang="nl-NL" sz="4000"/>
              <a:t>Glandulae parathyroidea </a:t>
            </a:r>
            <a:r>
              <a:rPr lang="nl-NL" sz="3600"/>
              <a:t>(Bijschildklieren)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FF25AF0-C89E-4A0F-9849-32E2E23FA7C2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484784"/>
            <a:ext cx="8424862" cy="4824412"/>
          </a:xfrm>
        </p:spPr>
        <p:txBody>
          <a:bodyPr/>
          <a:lstStyle/>
          <a:p>
            <a:r>
              <a:rPr lang="nl-NL" dirty="0" err="1"/>
              <a:t>Parathyroïdaal</a:t>
            </a:r>
            <a:r>
              <a:rPr lang="nl-NL" dirty="0"/>
              <a:t> hormoon (</a:t>
            </a:r>
            <a:r>
              <a:rPr lang="nl-NL" dirty="0" err="1"/>
              <a:t>parathormoon</a:t>
            </a:r>
            <a:r>
              <a:rPr lang="nl-NL" dirty="0"/>
              <a:t>)</a:t>
            </a:r>
          </a:p>
          <a:p>
            <a:pPr lvl="1"/>
            <a:r>
              <a:rPr lang="nl-NL" sz="3200" dirty="0"/>
              <a:t>Belangrijkste </a:t>
            </a:r>
            <a:r>
              <a:rPr lang="nl-NL" sz="3200" dirty="0" smtClean="0"/>
              <a:t>functie = </a:t>
            </a:r>
            <a:r>
              <a:rPr lang="nl-NL" sz="3200" dirty="0"/>
              <a:t>calciumspiegel in </a:t>
            </a:r>
            <a:r>
              <a:rPr lang="nl-NL" sz="3200" dirty="0" smtClean="0"/>
              <a:t>bloed </a:t>
            </a:r>
            <a:r>
              <a:rPr lang="nl-NL" sz="3200" dirty="0"/>
              <a:t>verhogen door:</a:t>
            </a:r>
          </a:p>
          <a:p>
            <a:pPr lvl="2"/>
            <a:r>
              <a:rPr lang="nl-NL" dirty="0"/>
              <a:t>Remt afgifte van Ca+ in nieren</a:t>
            </a:r>
          </a:p>
          <a:p>
            <a:pPr lvl="2"/>
            <a:r>
              <a:rPr lang="nl-NL" dirty="0"/>
              <a:t>Meer botafbraak door stimulatie osteoclasten</a:t>
            </a:r>
          </a:p>
          <a:p>
            <a:pPr lvl="2"/>
            <a:r>
              <a:rPr lang="nl-NL" dirty="0"/>
              <a:t>Stimulatie nieren tot productie </a:t>
            </a:r>
            <a:r>
              <a:rPr lang="nl-NL" dirty="0" err="1"/>
              <a:t>calcitrol</a:t>
            </a:r>
            <a:r>
              <a:rPr lang="nl-NL" dirty="0"/>
              <a:t> uit vitamine D waardoor meer opname darmwand</a:t>
            </a:r>
          </a:p>
          <a:p>
            <a:pPr lvl="1"/>
            <a:r>
              <a:rPr lang="nl-NL" sz="3200" dirty="0"/>
              <a:t>Calcitonine uit schildklier remt osteoclasten</a:t>
            </a:r>
          </a:p>
        </p:txBody>
      </p:sp>
    </p:spTree>
    <p:extLst>
      <p:ext uri="{BB962C8B-B14F-4D97-AF65-F5344CB8AC3E}">
        <p14:creationId xmlns:p14="http://schemas.microsoft.com/office/powerpoint/2010/main" val="143250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762000"/>
          </a:xfrm>
        </p:spPr>
        <p:txBody>
          <a:bodyPr>
            <a:normAutofit/>
          </a:bodyPr>
          <a:lstStyle/>
          <a:p>
            <a:r>
              <a:rPr lang="nl-NL" dirty="0"/>
              <a:t>Voorbeeld gecombineerde feedback</a:t>
            </a:r>
          </a:p>
        </p:txBody>
      </p:sp>
      <p:sp>
        <p:nvSpPr>
          <p:cNvPr id="6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C485861-A68A-4B1F-BFB4-2D3C21FAEAD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4724400"/>
            <a:ext cx="7848600" cy="1800225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nl-NL" sz="2400" dirty="0"/>
              <a:t>PTH </a:t>
            </a:r>
            <a:r>
              <a:rPr lang="nl-NL" sz="2400" dirty="0" smtClean="0"/>
              <a:t>&gt; mobilisatie </a:t>
            </a:r>
            <a:r>
              <a:rPr lang="nl-NL" sz="2400" dirty="0"/>
              <a:t>calcium uit de botten</a:t>
            </a:r>
          </a:p>
          <a:p>
            <a:pPr>
              <a:buFontTx/>
              <a:buNone/>
            </a:pPr>
            <a:r>
              <a:rPr lang="nl-NL" sz="2400" dirty="0"/>
              <a:t>		terugresorptie calcium nieren</a:t>
            </a:r>
          </a:p>
          <a:p>
            <a:pPr>
              <a:buFontTx/>
              <a:buNone/>
            </a:pPr>
            <a:r>
              <a:rPr lang="nl-NL" sz="2400" dirty="0"/>
              <a:t>		calcium resorptie  </a:t>
            </a:r>
          </a:p>
          <a:p>
            <a:pPr>
              <a:buFontTx/>
              <a:buNone/>
            </a:pPr>
            <a:r>
              <a:rPr lang="nl-NL" sz="2400" dirty="0"/>
              <a:t>Calcitonine is de </a:t>
            </a:r>
            <a:r>
              <a:rPr lang="nl-NL" sz="2400" dirty="0" smtClean="0"/>
              <a:t>antagonist </a:t>
            </a:r>
            <a:endParaRPr lang="nl-NL" dirty="0"/>
          </a:p>
        </p:txBody>
      </p:sp>
      <p:pic>
        <p:nvPicPr>
          <p:cNvPr id="212996" name="Picture 4" descr="15_06GecombFeed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317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8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F5C34-BCF9-4A80-9292-121CA10E8D99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3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Schildklier maakt twee soorten hormonen: T4 (thyroxine) en T3 (</a:t>
            </a:r>
            <a:r>
              <a:rPr lang="nl-NL" dirty="0" err="1"/>
              <a:t>thyronine</a:t>
            </a:r>
            <a:r>
              <a:rPr lang="nl-NL" dirty="0"/>
              <a:t>). </a:t>
            </a:r>
            <a:endParaRPr lang="nl-NL" dirty="0" smtClean="0"/>
          </a:p>
          <a:p>
            <a:pPr lvl="1"/>
            <a:r>
              <a:rPr lang="nl-NL" dirty="0" smtClean="0"/>
              <a:t>T4 = een </a:t>
            </a:r>
            <a:r>
              <a:rPr lang="nl-NL" dirty="0"/>
              <a:t>soort </a:t>
            </a:r>
            <a:r>
              <a:rPr lang="nl-NL" dirty="0" smtClean="0"/>
              <a:t>voorraad</a:t>
            </a:r>
          </a:p>
          <a:p>
            <a:pPr lvl="1"/>
            <a:r>
              <a:rPr lang="nl-NL" dirty="0" smtClean="0"/>
              <a:t>T3 = </a:t>
            </a:r>
            <a:r>
              <a:rPr lang="nl-NL" dirty="0"/>
              <a:t>het actieve hormoon, naar behoefte wordt T4 omgezet in T3 in </a:t>
            </a:r>
            <a:r>
              <a:rPr lang="nl-NL" dirty="0" err="1" smtClean="0"/>
              <a:t>oa</a:t>
            </a:r>
            <a:r>
              <a:rPr lang="nl-NL" dirty="0" smtClean="0"/>
              <a:t>. </a:t>
            </a:r>
            <a:r>
              <a:rPr lang="nl-NL" dirty="0"/>
              <a:t>de lever, de spieren en de hersenen</a:t>
            </a:r>
          </a:p>
          <a:p>
            <a:r>
              <a:rPr lang="nl-NL" dirty="0" smtClean="0"/>
              <a:t>Grootste </a:t>
            </a:r>
            <a:r>
              <a:rPr lang="nl-NL" dirty="0"/>
              <a:t>deel van </a:t>
            </a:r>
            <a:r>
              <a:rPr lang="nl-NL" dirty="0" smtClean="0"/>
              <a:t>T4 </a:t>
            </a:r>
            <a:r>
              <a:rPr lang="nl-NL" dirty="0"/>
              <a:t>en </a:t>
            </a:r>
            <a:r>
              <a:rPr lang="nl-NL" dirty="0" smtClean="0"/>
              <a:t>T3 hormoon </a:t>
            </a:r>
            <a:r>
              <a:rPr lang="nl-NL" dirty="0"/>
              <a:t>bindt zich aan eiwitten in </a:t>
            </a:r>
            <a:r>
              <a:rPr lang="nl-NL" dirty="0" smtClean="0"/>
              <a:t>bloed</a:t>
            </a:r>
            <a:r>
              <a:rPr lang="nl-NL" dirty="0"/>
              <a:t>, klein beetje is direct beschikbaar: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F </a:t>
            </a:r>
            <a:r>
              <a:rPr lang="nl-NL" dirty="0"/>
              <a:t>van free = </a:t>
            </a:r>
            <a:r>
              <a:rPr lang="nl-NL" dirty="0" smtClean="0"/>
              <a:t>vrij         </a:t>
            </a:r>
            <a:r>
              <a:rPr lang="nl-NL" sz="2600" dirty="0" smtClean="0"/>
              <a:t>FT4 </a:t>
            </a:r>
            <a:r>
              <a:rPr lang="nl-NL" sz="2600" dirty="0"/>
              <a:t>= vrij T4 </a:t>
            </a:r>
            <a:r>
              <a:rPr lang="nl-NL" sz="2600" dirty="0" smtClean="0"/>
              <a:t>        </a:t>
            </a:r>
            <a:r>
              <a:rPr lang="nl-NL" sz="2600" dirty="0"/>
              <a:t>FT3 = vrij </a:t>
            </a:r>
            <a:r>
              <a:rPr lang="nl-NL" sz="2600" dirty="0" smtClean="0"/>
              <a:t>T3</a:t>
            </a:r>
            <a:endParaRPr lang="nl-NL" sz="2600" dirty="0"/>
          </a:p>
          <a:p>
            <a:r>
              <a:rPr lang="nl-NL" dirty="0" smtClean="0"/>
              <a:t>Bloedonderzoek:</a:t>
            </a:r>
          </a:p>
          <a:p>
            <a:pPr lvl="1"/>
            <a:r>
              <a:rPr lang="nl-NL" sz="2600" dirty="0" smtClean="0"/>
              <a:t>TSH, T4, T3, FT4, FT3, normaalwaarden en antistoffen</a:t>
            </a:r>
          </a:p>
          <a:p>
            <a:pPr lvl="1"/>
            <a:r>
              <a:rPr lang="nl-NL" sz="2600" dirty="0" smtClean="0"/>
              <a:t>De TSH en FT4 worden het vaakst getest</a:t>
            </a:r>
          </a:p>
          <a:p>
            <a:r>
              <a:rPr lang="nl-NL" dirty="0" smtClean="0"/>
              <a:t>TSH-waarde: indicatie hoe de schildklier functioneert, want...</a:t>
            </a:r>
          </a:p>
        </p:txBody>
      </p:sp>
    </p:spTree>
    <p:extLst>
      <p:ext uri="{BB962C8B-B14F-4D97-AF65-F5344CB8AC3E}">
        <p14:creationId xmlns:p14="http://schemas.microsoft.com/office/powerpoint/2010/main" val="1647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an">
  <a:themeElements>
    <a:clrScheme name="Media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416</TotalTime>
  <Words>1306</Words>
  <Application>Microsoft Office PowerPoint</Application>
  <PresentationFormat>Diavoorstelling (4:3)</PresentationFormat>
  <Paragraphs>265</Paragraphs>
  <Slides>32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3" baseType="lpstr">
      <vt:lpstr>Mediaan</vt:lpstr>
      <vt:lpstr>Schildklieraandoeningen</vt:lpstr>
      <vt:lpstr>Thyroïd stimulerend hormoon (TSH)</vt:lpstr>
      <vt:lpstr>Jodium</vt:lpstr>
      <vt:lpstr>PowerPoint-presentatie</vt:lpstr>
      <vt:lpstr>PowerPoint-presentatie</vt:lpstr>
      <vt:lpstr>Glandulae parathyroidea (Bijschildklieren)</vt:lpstr>
      <vt:lpstr>Voorbeeld gecombineerde feedback</vt:lpstr>
      <vt:lpstr>PowerPoint-presentatie</vt:lpstr>
      <vt:lpstr>Onderzoek</vt:lpstr>
      <vt:lpstr>Afwijkingen in bloed</vt:lpstr>
      <vt:lpstr>Oorzaak schildklieraandoeningen</vt:lpstr>
      <vt:lpstr>Auto-immuun 1</vt:lpstr>
      <vt:lpstr>Auto-immuun 2</vt:lpstr>
      <vt:lpstr>Vormen/termen</vt:lpstr>
      <vt:lpstr>1. Struma</vt:lpstr>
      <vt:lpstr>Struma</vt:lpstr>
      <vt:lpstr>PowerPoint-presentatie</vt:lpstr>
      <vt:lpstr>2. Hypothyreoïdie</vt:lpstr>
      <vt:lpstr>Lichamelijke Hypothyreoïdie klachten</vt:lpstr>
      <vt:lpstr>Psychische Hypothyreoïdie klachten</vt:lpstr>
      <vt:lpstr>Lichamelijke Hyperthyreoïdie klachten</vt:lpstr>
      <vt:lpstr>Psychische Hyperthyreoïdie klachten</vt:lpstr>
      <vt:lpstr>4. Thyreotoxische crisis</vt:lpstr>
      <vt:lpstr>Ziekte van Basedow / Z. v. Graves</vt:lpstr>
      <vt:lpstr>5. Thyreoïditis</vt:lpstr>
      <vt:lpstr>6. Afwijking bijschildklieren</vt:lpstr>
      <vt:lpstr>Operaties aan de schildklier</vt:lpstr>
      <vt:lpstr>7. Schildkliercarcinoom</vt:lpstr>
      <vt:lpstr>Typen operatie</vt:lpstr>
      <vt:lpstr>Complicaties</vt:lpstr>
      <vt:lpstr>Symptoom van Trousseau</vt:lpstr>
      <vt:lpstr>Chvostek (sardonische grijns)</vt:lpstr>
    </vt:vector>
  </TitlesOfParts>
  <Company>Noorderpoort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Drenth,G.</dc:creator>
  <cp:lastModifiedBy>E.H. Scheltens-Flink</cp:lastModifiedBy>
  <cp:revision>32</cp:revision>
  <dcterms:created xsi:type="dcterms:W3CDTF">2014-12-01T11:46:33Z</dcterms:created>
  <dcterms:modified xsi:type="dcterms:W3CDTF">2016-12-05T12:28:23Z</dcterms:modified>
</cp:coreProperties>
</file>